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59" r:id="rId6"/>
    <p:sldId id="260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2" r:id="rId16"/>
    <p:sldId id="271" r:id="rId17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AEAC9997-15D5-470F-9745-4FA7F14A9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AD8E078B-9B7A-470F-AEF5-53010B242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1DD41178-5A9F-4C43-9709-9E82A8498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54BD-1B9C-4251-BBD9-7D6F837F2B52}" type="datetimeFigureOut">
              <a:rPr lang="ca-ES" smtClean="0"/>
              <a:t>7/12/2021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989783ED-C46A-467C-9935-C49093AB3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5C5EF3CD-0092-47B7-8F5A-79A5C06B1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AC69-B9B3-4405-8417-0116692704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84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09B0E95D-C490-4734-9418-D9FCC91BB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A8148C2C-4965-4DB8-8E91-3C46F12920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F40CAB9F-6778-444C-BBE3-34D7F3FA3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54BD-1B9C-4251-BBD9-7D6F837F2B52}" type="datetimeFigureOut">
              <a:rPr lang="ca-ES" smtClean="0"/>
              <a:t>7/12/2021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C944075D-8C12-4823-A177-65158992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DDE696B-61D1-4DB4-95A5-47D1C8BFA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AC69-B9B3-4405-8417-0116692704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6625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DA00E6E3-BD5A-418A-87BF-3DB7CCAD69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86B3842F-3774-4F72-93DA-203DDDC80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DEFCCE0A-548F-4D21-AD7C-B317E6994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54BD-1B9C-4251-BBD9-7D6F837F2B52}" type="datetimeFigureOut">
              <a:rPr lang="ca-ES" smtClean="0"/>
              <a:t>7/12/2021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764D6C62-C64D-4907-AC8D-7BF9D3A0E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C6E43F72-D063-49FE-A252-6F176133E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AC69-B9B3-4405-8417-0116692704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6092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EEAAAE32-4E3F-4A25-B1C2-C44D16622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2BCF9FA9-6DBE-446E-95B5-C880F6F06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ADCFC154-06D9-481E-9C4E-0508B26AD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54BD-1B9C-4251-BBD9-7D6F837F2B52}" type="datetimeFigureOut">
              <a:rPr lang="ca-ES" smtClean="0"/>
              <a:t>7/12/2021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ACA46618-2615-4C68-9A47-3CD9D7790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9F750E76-34F5-42AC-86AA-7217F4C3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AC69-B9B3-4405-8417-0116692704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0913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5179523-2CF8-47D1-BC42-B7EBD71F7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7B6F67D6-2563-4C06-B8C1-CAE596BD2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B0AAAE9C-A534-49A6-891A-ACCBFE0B3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54BD-1B9C-4251-BBD9-7D6F837F2B52}" type="datetimeFigureOut">
              <a:rPr lang="ca-ES" smtClean="0"/>
              <a:t>7/12/2021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64AE76CB-7B74-4688-B3D5-9595DBD33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D8B6D919-91B0-493D-8432-164353985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AC69-B9B3-4405-8417-0116692704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3744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4BED910C-94DF-4DD4-B6B6-1A67F9136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7C65F87A-EB9C-4E8F-8A75-ED9F9B9581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5BA69BFD-597A-4A61-8BE0-5D104049B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FCA67D6F-8B0C-41FC-8F11-EB51F1D2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54BD-1B9C-4251-BBD9-7D6F837F2B52}" type="datetimeFigureOut">
              <a:rPr lang="ca-ES" smtClean="0"/>
              <a:t>7/12/2021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C5741F66-B8F7-4D28-A8CF-44D102C9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C1CA4571-484B-4D5B-9BCF-41947FD58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AC69-B9B3-4405-8417-0116692704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32595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39FF4C86-FE1C-44E2-B33E-0406C5577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8DD4A9E0-AE08-411D-BF5E-9D7A25ECE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2457DE80-0024-4D06-BA8A-B588DAAEF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842FD213-0673-4877-B843-400433497F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C791036A-2FBE-4F43-A2D2-2F4F75A5C7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F9FBF326-18A2-483E-80CE-2F061FDA4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54BD-1B9C-4251-BBD9-7D6F837F2B52}" type="datetimeFigureOut">
              <a:rPr lang="ca-ES" smtClean="0"/>
              <a:t>7/12/2021</a:t>
            </a:fld>
            <a:endParaRPr lang="ca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601F4A64-11F2-4528-8798-ADDA5D51C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84FEE43D-710E-49F8-B547-122A5CF51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AC69-B9B3-4405-8417-0116692704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6023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AA2C8CC8-5E95-490B-8883-94B01DF4B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BABF5464-E8D3-4037-8202-292A4295E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54BD-1B9C-4251-BBD9-7D6F837F2B52}" type="datetimeFigureOut">
              <a:rPr lang="ca-ES" smtClean="0"/>
              <a:t>7/12/2021</a:t>
            </a:fld>
            <a:endParaRPr lang="ca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063CA79E-C8EF-4446-813C-5DA61FA52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55913D61-8BBF-4C68-B621-E9BECE448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AC69-B9B3-4405-8417-0116692704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5387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72BBFFB5-C941-4517-836B-ACAFDB72A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54BD-1B9C-4251-BBD9-7D6F837F2B52}" type="datetimeFigureOut">
              <a:rPr lang="ca-ES" smtClean="0"/>
              <a:t>7/12/2021</a:t>
            </a:fld>
            <a:endParaRPr lang="ca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A25F81BC-F282-4356-B429-37EE261EB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ECC4F104-0496-475A-B3F2-FC4A08A9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AC69-B9B3-4405-8417-0116692704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2236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2C7E5E1A-0F50-4577-A87C-EF494660B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AC50D7A9-A85A-4147-8E98-ADCFF1425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60E5366D-2BF2-4640-B50F-3C9B4F343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FE96B5C6-CA5E-4F85-B186-E2FDE8403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54BD-1B9C-4251-BBD9-7D6F837F2B52}" type="datetimeFigureOut">
              <a:rPr lang="ca-ES" smtClean="0"/>
              <a:t>7/12/2021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E504E07A-2AD7-4770-A0A2-143A1D6D0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EDED319D-F72B-47A1-9BFE-D6BAEAE1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AC69-B9B3-4405-8417-0116692704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6703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66D0B46A-5FBF-4DA6-8653-A9CBCE8CB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7017986D-1722-427C-8D0E-025B2C76F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98B433CE-0074-4768-BB88-5E359F8F9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C76A5B8C-7A9D-48E8-A287-4114E90D8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54BD-1B9C-4251-BBD9-7D6F837F2B52}" type="datetimeFigureOut">
              <a:rPr lang="ca-ES" smtClean="0"/>
              <a:t>7/12/2021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CA7B6496-7EAA-40F4-A5B3-CD3222AF1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6EEA0EAA-FA72-419E-A74F-A1DCE043A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AC69-B9B3-4405-8417-0116692704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3987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9945754F-59F5-408B-A306-E680935F6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82B8A49C-0E19-4D2F-AB38-72316B5C5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A5302D2B-8F8A-49F4-84F0-45E3BF2FC5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954BD-1B9C-4251-BBD9-7D6F837F2B52}" type="datetimeFigureOut">
              <a:rPr lang="ca-ES" smtClean="0"/>
              <a:t>7/12/2021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BC079FAE-7583-458C-8A05-44643F5E6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B569066D-23CC-49EE-8F87-5CFD9A52D1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5AC69-B9B3-4405-8417-011669270481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5931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rdaregistry.info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A07CDBEC-842D-4C9B-8A46-E77B7DA4C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77444"/>
            <a:ext cx="9144000" cy="23876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RDA: Traducció catalana </a:t>
            </a:r>
            <a:br>
              <a:rPr lang="ca-E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4800" dirty="0">
                <a:latin typeface="Arial" panose="020B0604020202020204" pitchFamily="34" charset="0"/>
                <a:cs typeface="Arial" panose="020B0604020202020204" pitchFamily="34" charset="0"/>
              </a:rPr>
              <a:t>Estat de la qüestió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446A512C-2352-400E-B373-224937546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4794"/>
            <a:ext cx="9144000" cy="1655762"/>
          </a:xfrm>
          <a:noFill/>
        </p:spPr>
        <p:txBody>
          <a:bodyPr/>
          <a:lstStyle/>
          <a:p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Comissió Assessora de Catalogació de la Biblioteca de Catalunya</a:t>
            </a:r>
          </a:p>
          <a:p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3 de desembre, 2021</a:t>
            </a:r>
          </a:p>
        </p:txBody>
      </p:sp>
      <p:pic>
        <p:nvPicPr>
          <p:cNvPr id="5" name="Imatge 4">
            <a:extLst>
              <a:ext uri="{FF2B5EF4-FFF2-40B4-BE49-F238E27FC236}">
                <a16:creationId xmlns:a16="http://schemas.microsoft.com/office/drawing/2014/main" id="{D5CCACC2-15D6-4F5C-8CCF-D14603ECF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7608" y="5677004"/>
            <a:ext cx="2023064" cy="48890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656045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CD47D6-ACE2-4B10-8543-F7EC07B375AF}"/>
              </a:ext>
            </a:extLst>
          </p:cNvPr>
          <p:cNvSpPr/>
          <p:nvPr/>
        </p:nvSpPr>
        <p:spPr>
          <a:xfrm>
            <a:off x="899983" y="698137"/>
            <a:ext cx="10392033" cy="5151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a-ES" sz="2800" b="1" dirty="0">
                <a:latin typeface="Arial" panose="020B0604020202020204" pitchFamily="34" charset="0"/>
              </a:rPr>
              <a:t>Traducció catalana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</a:rPr>
              <a:t>Un dels objectius del Projecte 3R era millorar la infraestructura per donar suport a les traduccions RDA.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</a:rPr>
              <a:t>El primer pas traduir les dades de referència RDA: 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</a:rPr>
              <a:t>Es va començar al novembre de 2018 amb els vocabularis d’RDA. 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</a:rPr>
              <a:t>El 2019 es van passar a traduir els elements RDA.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</a:rPr>
              <a:t>(Algunes traduccions s’han aturat aquí, són traduccions parcials que només es publiquen a l’RDA </a:t>
            </a:r>
            <a:r>
              <a:rPr lang="ca-ES" sz="2800" dirty="0" err="1">
                <a:latin typeface="Arial" panose="020B0604020202020204" pitchFamily="34" charset="0"/>
                <a:ea typeface="Calibri" panose="020F0502020204030204" pitchFamily="34" charset="0"/>
              </a:rPr>
              <a:t>Registry</a:t>
            </a: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70405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0A2B30-4EDE-4AA4-91B9-3C1577C4BEC4}"/>
              </a:ext>
            </a:extLst>
          </p:cNvPr>
          <p:cNvSpPr/>
          <p:nvPr/>
        </p:nvSpPr>
        <p:spPr>
          <a:xfrm>
            <a:off x="683740" y="367905"/>
            <a:ext cx="10824519" cy="3279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a-ES" sz="2800" b="1" dirty="0">
                <a:latin typeface="Arial" panose="020B0604020202020204" pitchFamily="34" charset="0"/>
                <a:ea typeface="Calibri" panose="020F0502020204030204" pitchFamily="34" charset="0"/>
              </a:rPr>
              <a:t>Traducció parcial publicada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</a:rPr>
              <a:t>Tant els vocabularis com els elements traduïts al català del nou RDA Toolkit es troben publicats a l’</a:t>
            </a:r>
            <a:r>
              <a:rPr lang="ca-ES" sz="2800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RDA </a:t>
            </a:r>
            <a:r>
              <a:rPr lang="ca-ES" sz="2800" u="sng" dirty="0" err="1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Registry</a:t>
            </a: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</a:rPr>
              <a:t>Actualment la coordinació de la traducció catalana la dur a terme </a:t>
            </a:r>
            <a:r>
              <a:rPr lang="ca-ES" sz="2800" dirty="0" err="1">
                <a:latin typeface="Arial" panose="020B0604020202020204" pitchFamily="34" charset="0"/>
                <a:ea typeface="Calibri" panose="020F0502020204030204" pitchFamily="34" charset="0"/>
              </a:rPr>
              <a:t>l’Ida</a:t>
            </a: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</a:rPr>
              <a:t> Conesa de l’SNB amb la col·laboració de la resta de membres del Servei.</a:t>
            </a:r>
          </a:p>
        </p:txBody>
      </p:sp>
      <p:pic>
        <p:nvPicPr>
          <p:cNvPr id="3" name="Imatge 2">
            <a:extLst>
              <a:ext uri="{FF2B5EF4-FFF2-40B4-BE49-F238E27FC236}">
                <a16:creationId xmlns:a16="http://schemas.microsoft.com/office/drawing/2014/main" id="{512F1718-219B-4F10-87B4-A1FEC480F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7582" y="3300415"/>
            <a:ext cx="4695567" cy="317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154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BF22873-1823-4DF2-B373-C580124B6ACA}"/>
              </a:ext>
            </a:extLst>
          </p:cNvPr>
          <p:cNvSpPr/>
          <p:nvPr/>
        </p:nvSpPr>
        <p:spPr>
          <a:xfrm>
            <a:off x="838200" y="654908"/>
            <a:ext cx="10515600" cy="5518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a-E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Procés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a-E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2018</a:t>
            </a: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 va treballar amb fulls de càlcul gestionats des de la Biblioteca de Catalunya.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a-E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2019</a:t>
            </a: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 va crear una àrea a </a:t>
            </a:r>
            <a:r>
              <a:rPr lang="ca-E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Google</a:t>
            </a: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Drive per a totes les traduccions amb la finalitat de gestionar millor el procés tècnic d'enviament, revisió i càrrega de traduccions al RDA </a:t>
            </a:r>
            <a:r>
              <a:rPr lang="ca-E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Registry</a:t>
            </a: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 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També es va crear un </a:t>
            </a:r>
            <a:r>
              <a:rPr lang="ca-E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wiki</a:t>
            </a: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 recollir preguntes i/o propostes de revisions o correccions dels traductor.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Això va fer millorar el text d’RDA però va provocar diversos canvis en les dades traduïdes o a traduir.</a:t>
            </a:r>
          </a:p>
        </p:txBody>
      </p:sp>
    </p:spTree>
    <p:extLst>
      <p:ext uri="{BB962C8B-B14F-4D97-AF65-F5344CB8AC3E}">
        <p14:creationId xmlns:p14="http://schemas.microsoft.com/office/powerpoint/2010/main" val="3270366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9E1716-E585-49CE-84C5-A0ECEC0992A2}"/>
              </a:ext>
            </a:extLst>
          </p:cNvPr>
          <p:cNvSpPr/>
          <p:nvPr/>
        </p:nvSpPr>
        <p:spPr>
          <a:xfrm>
            <a:off x="723639" y="711012"/>
            <a:ext cx="10576769" cy="5865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a-ES" sz="2700" dirty="0">
                <a:ea typeface="Calibri" panose="020F0502020204030204" pitchFamily="34" charset="0"/>
              </a:rPr>
              <a:t>El </a:t>
            </a:r>
            <a:r>
              <a:rPr lang="ca-ES" sz="2700" b="1" dirty="0">
                <a:ea typeface="Calibri" panose="020F0502020204030204" pitchFamily="34" charset="0"/>
              </a:rPr>
              <a:t>2020</a:t>
            </a:r>
            <a:r>
              <a:rPr lang="ca-ES" sz="2700" dirty="0">
                <a:ea typeface="Calibri" panose="020F0502020204030204" pitchFamily="34" charset="0"/>
              </a:rPr>
              <a:t> i </a:t>
            </a:r>
            <a:r>
              <a:rPr lang="ca-ES" sz="2700" b="1" dirty="0">
                <a:ea typeface="Calibri" panose="020F0502020204030204" pitchFamily="34" charset="0"/>
              </a:rPr>
              <a:t>2021</a:t>
            </a:r>
            <a:r>
              <a:rPr lang="ca-ES" sz="2700" dirty="0">
                <a:ea typeface="Calibri" panose="020F0502020204030204" pitchFamily="34" charset="0"/>
              </a:rPr>
              <a:t> han estat anys complicats no només per la pandèmia sinó també per la creació del catàleg únic i el canvi al sistema Alma, factors que han condicionat el ritme de la traducció.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a-ES" sz="2700" dirty="0">
                <a:ea typeface="Calibri" panose="020F0502020204030204" pitchFamily="34" charset="0"/>
              </a:rPr>
              <a:t>El canvi de la infraestructura de l’RDA </a:t>
            </a:r>
            <a:r>
              <a:rPr lang="ca-ES" sz="2700" dirty="0" err="1">
                <a:ea typeface="Calibri" panose="020F0502020204030204" pitchFamily="34" charset="0"/>
              </a:rPr>
              <a:t>Registry</a:t>
            </a:r>
            <a:r>
              <a:rPr lang="ca-ES" sz="2700" dirty="0">
                <a:ea typeface="Calibri" panose="020F0502020204030204" pitchFamily="34" charset="0"/>
              </a:rPr>
              <a:t> a un nou servidor i amb un nou sistema ha comportat que durant el 2021 les plantilles de full de càlcul utilitzades fins ara han estat redissenyades en una de sola (d’unes 18.500 fileres aproximadament</a:t>
            </a:r>
            <a:r>
              <a:rPr lang="ca-ES" sz="2700" dirty="0"/>
              <a:t>), s’han introduït modificacions per fer consistent la traducció i s’han afegit nous termes a traduir. Es preveu que l’actualització de la traducció de l’RDA </a:t>
            </a:r>
            <a:r>
              <a:rPr lang="ca-ES" sz="2700" dirty="0" err="1"/>
              <a:t>Registry</a:t>
            </a:r>
            <a:r>
              <a:rPr lang="ca-ES" sz="2700" dirty="0"/>
              <a:t> pot estar acabada el febrer de </a:t>
            </a:r>
            <a:r>
              <a:rPr lang="ca-ES" sz="2700" b="1" dirty="0"/>
              <a:t>2022</a:t>
            </a:r>
            <a:r>
              <a:rPr lang="ca-ES" sz="2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8899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382F03-BF02-4034-A10F-C0FD947E8CA7}"/>
              </a:ext>
            </a:extLst>
          </p:cNvPr>
          <p:cNvSpPr/>
          <p:nvPr/>
        </p:nvSpPr>
        <p:spPr>
          <a:xfrm>
            <a:off x="1121438" y="535294"/>
            <a:ext cx="1065152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a-ES" sz="2800" b="1" dirty="0">
                <a:solidFill>
                  <a:srgbClr val="000000"/>
                </a:solidFill>
                <a:ea typeface="Calibri" panose="020F0502020204030204" pitchFamily="34" charset="0"/>
                <a:cs typeface="Cambria" panose="02040503050406030204" pitchFamily="18" charset="0"/>
              </a:rPr>
              <a:t>Els següents passos per a la traducció completa</a:t>
            </a:r>
          </a:p>
          <a:p>
            <a:pPr>
              <a:spcAft>
                <a:spcPts val="0"/>
              </a:spcAft>
            </a:pPr>
            <a:endParaRPr lang="ca-ES" sz="2800" b="1" dirty="0">
              <a:solidFill>
                <a:srgbClr val="000000"/>
              </a:solidFill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a-ES" sz="2800" dirty="0">
                <a:solidFill>
                  <a:srgbClr val="000000"/>
                </a:solidFill>
                <a:ea typeface="Calibri" panose="020F0502020204030204" pitchFamily="34" charset="0"/>
                <a:cs typeface="Cambria" panose="02040503050406030204" pitchFamily="18" charset="0"/>
              </a:rPr>
              <a:t>S’ha de traduir un gran fitxer de “</a:t>
            </a:r>
            <a:r>
              <a:rPr lang="ca-ES" sz="2800" dirty="0" err="1">
                <a:solidFill>
                  <a:srgbClr val="000000"/>
                </a:solidFill>
                <a:ea typeface="Calibri" panose="020F0502020204030204" pitchFamily="34" charset="0"/>
                <a:cs typeface="Cambria" panose="02040503050406030204" pitchFamily="18" charset="0"/>
              </a:rPr>
              <a:t>boilerplates</a:t>
            </a:r>
            <a:r>
              <a:rPr lang="ca-ES" sz="2800" dirty="0">
                <a:solidFill>
                  <a:srgbClr val="000000"/>
                </a:solidFill>
                <a:ea typeface="Calibri" panose="020F0502020204030204" pitchFamily="34" charset="0"/>
                <a:cs typeface="Cambria" panose="02040503050406030204" pitchFamily="18" charset="0"/>
              </a:rPr>
              <a:t>” (textos que es reutilitzen en molts fitxers d'instrucció d'elements) i altres fitxers més petits que comprenen la interfície d'usuari.</a:t>
            </a:r>
            <a:endParaRPr lang="ca-ES" sz="2800" dirty="0">
              <a:solidFill>
                <a:srgbClr val="000000"/>
              </a:solidFill>
              <a:effectLst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a-ES" sz="2800" dirty="0">
                <a:solidFill>
                  <a:srgbClr val="000000"/>
                </a:solidFill>
                <a:ea typeface="Calibri" panose="020F0502020204030204" pitchFamily="34" charset="0"/>
                <a:cs typeface="Cambria" panose="02040503050406030204" pitchFamily="18" charset="0"/>
              </a:rPr>
              <a:t>S’han de traduir els capítols d'orientació i aproximadament uns 2.000 arxius d'elements que s’hauran de fer amb un programari sofisticat de traducció (SDL </a:t>
            </a:r>
            <a:r>
              <a:rPr lang="ca-ES" sz="2800" dirty="0" err="1">
                <a:solidFill>
                  <a:srgbClr val="000000"/>
                </a:solidFill>
                <a:ea typeface="Calibri" panose="020F0502020204030204" pitchFamily="34" charset="0"/>
                <a:cs typeface="Cambria" panose="02040503050406030204" pitchFamily="18" charset="0"/>
              </a:rPr>
              <a:t>Trados</a:t>
            </a:r>
            <a:r>
              <a:rPr lang="ca-ES" sz="2800" dirty="0">
                <a:solidFill>
                  <a:srgbClr val="000000"/>
                </a:solidFill>
                <a:ea typeface="Calibri" panose="020F0502020204030204" pitchFamily="34" charset="0"/>
                <a:cs typeface="Cambria" panose="02040503050406030204" pitchFamily="18" charset="0"/>
              </a:rPr>
              <a:t>).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a-ES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mbria" panose="02040503050406030204" pitchFamily="18" charset="0"/>
              </a:rPr>
              <a:t>Passar els fitxers </a:t>
            </a:r>
            <a:r>
              <a:rPr lang="ca-ES" sz="2800" dirty="0">
                <a:solidFill>
                  <a:srgbClr val="000000"/>
                </a:solidFill>
                <a:ea typeface="Calibri" panose="020F0502020204030204" pitchFamily="34" charset="0"/>
                <a:cs typeface="Cambria" panose="02040503050406030204" pitchFamily="18" charset="0"/>
              </a:rPr>
              <a:t>a format </a:t>
            </a:r>
            <a:r>
              <a:rPr lang="ca-ES" sz="2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mbria" panose="02040503050406030204" pitchFamily="18" charset="0"/>
              </a:rPr>
              <a:t>DITA.</a:t>
            </a:r>
            <a:r>
              <a:rPr lang="ca-ES" sz="2800" dirty="0">
                <a:solidFill>
                  <a:srgbClr val="000000"/>
                </a:solidFill>
                <a:ea typeface="Calibri" panose="020F0502020204030204" pitchFamily="34" charset="0"/>
                <a:cs typeface="Cambria" panose="02040503050406030204" pitchFamily="18" charset="0"/>
              </a:rPr>
              <a:t> </a:t>
            </a:r>
            <a:endParaRPr lang="ca-ES" sz="2800" dirty="0">
              <a:solidFill>
                <a:srgbClr val="000000"/>
              </a:solidFill>
              <a:effectLst/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spcAft>
                <a:spcPts val="0"/>
              </a:spcAft>
            </a:pPr>
            <a:endParaRPr lang="ca-ES" sz="1600" dirty="0">
              <a:solidFill>
                <a:srgbClr val="000000"/>
              </a:solidFill>
              <a:ea typeface="Calibri" panose="020F0502020204030204" pitchFamily="34" charset="0"/>
              <a:cs typeface="Cambria" panose="02040503050406030204" pitchFamily="18" charset="0"/>
            </a:endParaRPr>
          </a:p>
          <a:p>
            <a:pPr>
              <a:spcAft>
                <a:spcPts val="0"/>
              </a:spcAft>
            </a:pPr>
            <a:r>
              <a:rPr lang="ca-ES" sz="2800" dirty="0">
                <a:solidFill>
                  <a:srgbClr val="000000"/>
                </a:solidFill>
                <a:ea typeface="Calibri" panose="020F0502020204030204" pitchFamily="34" charset="0"/>
                <a:cs typeface="Cambria" panose="02040503050406030204" pitchFamily="18" charset="0"/>
              </a:rPr>
              <a:t>Un cop acabat es faran les proves de càrrega dels fitxers al CMS de l’ALA (</a:t>
            </a:r>
            <a:r>
              <a:rPr lang="ca-ES" sz="2800" dirty="0"/>
              <a:t>Content Management System)</a:t>
            </a:r>
            <a:r>
              <a:rPr lang="ca-ES" sz="2800" dirty="0">
                <a:solidFill>
                  <a:srgbClr val="000000"/>
                </a:solidFill>
                <a:ea typeface="Calibri" panose="020F0502020204030204" pitchFamily="34" charset="0"/>
                <a:cs typeface="Cambria" panose="02040503050406030204" pitchFamily="18" charset="0"/>
              </a:rPr>
              <a:t> i la preparació de la publicació.</a:t>
            </a:r>
            <a:endParaRPr lang="ca-ES" sz="2800" dirty="0">
              <a:solidFill>
                <a:srgbClr val="000000"/>
              </a:solidFill>
              <a:effectLst/>
              <a:ea typeface="Calibri" panose="020F0502020204030204" pitchFamily="34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232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adreDeText 1">
            <a:extLst>
              <a:ext uri="{FF2B5EF4-FFF2-40B4-BE49-F238E27FC236}">
                <a16:creationId xmlns:a16="http://schemas.microsoft.com/office/drawing/2014/main" id="{44117556-2F79-4773-8154-32F5C8222975}"/>
              </a:ext>
            </a:extLst>
          </p:cNvPr>
          <p:cNvSpPr txBox="1"/>
          <p:nvPr/>
        </p:nvSpPr>
        <p:spPr>
          <a:xfrm>
            <a:off x="681135" y="1101011"/>
            <a:ext cx="1006773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b="1" dirty="0"/>
              <a:t>Previsió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/>
              <a:t>El termini de traducció completa de l’RDA Toolkit fa de mal preveure ja que la magnitud dels canvis costa d’avaluar. La base de la traducció hi és, però el redactat i presentació del </a:t>
            </a:r>
            <a:r>
              <a:rPr lang="ca-ES" sz="2800" dirty="0" err="1"/>
              <a:t>Tookit</a:t>
            </a:r>
            <a:r>
              <a:rPr lang="ca-ES" sz="2800" dirty="0"/>
              <a:t> ha sofert un canvi tan gran que suposa una revisió total de tot el text.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a-ES" sz="2800" dirty="0"/>
              <a:t>En tot cas no serà abans del 2023.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a-ES" sz="2800" dirty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853469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>
            <a:extLst>
              <a:ext uri="{FF2B5EF4-FFF2-40B4-BE49-F238E27FC236}">
                <a16:creationId xmlns:a16="http://schemas.microsoft.com/office/drawing/2014/main" id="{DEAD5497-C816-4702-A0F4-A4089D234F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468" y="5677004"/>
            <a:ext cx="2023064" cy="48890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QuadreDeText 2">
            <a:extLst>
              <a:ext uri="{FF2B5EF4-FFF2-40B4-BE49-F238E27FC236}">
                <a16:creationId xmlns:a16="http://schemas.microsoft.com/office/drawing/2014/main" id="{1715F118-8EF1-4F91-BD75-FDDE39150CCA}"/>
              </a:ext>
            </a:extLst>
          </p:cNvPr>
          <p:cNvSpPr txBox="1"/>
          <p:nvPr/>
        </p:nvSpPr>
        <p:spPr>
          <a:xfrm>
            <a:off x="4933435" y="3311611"/>
            <a:ext cx="2431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b="1" dirty="0"/>
              <a:t>snb@bnc.cat</a:t>
            </a:r>
          </a:p>
        </p:txBody>
      </p:sp>
    </p:spTree>
    <p:extLst>
      <p:ext uri="{BB962C8B-B14F-4D97-AF65-F5344CB8AC3E}">
        <p14:creationId xmlns:p14="http://schemas.microsoft.com/office/powerpoint/2010/main" val="2623154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15E9757-7F50-491C-8F43-61C9D5BCCF6C}"/>
              </a:ext>
            </a:extLst>
          </p:cNvPr>
          <p:cNvSpPr/>
          <p:nvPr/>
        </p:nvSpPr>
        <p:spPr>
          <a:xfrm>
            <a:off x="741405" y="558800"/>
            <a:ext cx="10960443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Premissa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L’RDA Toolkit es va publicar per primera vegada el juny de 2010.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traducció catalana es va introduir el 2016.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 i que es tracta d'un lloc web, és com un llibre.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Després de diverses actualitzacions es va fer evident que mantenir el Toolkit tal com estava estructurat no era sostenible.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a-ES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ca-E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exemple, es va fer cada vegada més feixuc ajustar la numeració quan s’eliminen instruccions, per això està ple d’indicacions com aquesta:</a:t>
            </a:r>
            <a:endParaRPr lang="ca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tge 6">
            <a:extLst>
              <a:ext uri="{FF2B5EF4-FFF2-40B4-BE49-F238E27FC236}">
                <a16:creationId xmlns:a16="http://schemas.microsoft.com/office/drawing/2014/main" id="{6263402A-742A-487F-B51B-CE294A9B2F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5283"/>
          <a:stretch/>
        </p:blipFill>
        <p:spPr>
          <a:xfrm>
            <a:off x="1774492" y="4201297"/>
            <a:ext cx="8514607" cy="191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339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674F9EFA-AFEF-4EC4-9A16-1E0258D6A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296" y="2471351"/>
            <a:ext cx="10727762" cy="40777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a-ES" b="1" i="1" dirty="0">
                <a:latin typeface="Arial" panose="020B0604020202020204" pitchFamily="34" charset="0"/>
                <a:cs typeface="Arial" panose="020B0604020202020204" pitchFamily="34" charset="0"/>
              </a:rPr>
              <a:t>La part de disseny </a:t>
            </a:r>
          </a:p>
          <a:p>
            <a:pPr lvl="1"/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Les instruccions i recursos de catalogació s'han reorganitzat sota quatre pestanyes. </a:t>
            </a:r>
          </a:p>
          <a:p>
            <a:pPr lvl="1"/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Hi ha eines per crear adreces d'interès, notes i documents, per gestionar visualitzacions.</a:t>
            </a:r>
          </a:p>
          <a:p>
            <a:pPr lvl="1"/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Els desenvolupadors han resolt els problemes de numeració, eliminant els números d'instrucció però creant una eina que genera numeracions aleatòriament de 8 dígits.</a:t>
            </a:r>
          </a:p>
          <a:p>
            <a:pPr lvl="1"/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El Toolkit està d’acord amb estàndards d'accessibilitat actual.</a:t>
            </a:r>
          </a:p>
        </p:txBody>
      </p:sp>
      <p:sp>
        <p:nvSpPr>
          <p:cNvPr id="5" name="Contenidor de contingut 2">
            <a:extLst>
              <a:ext uri="{FF2B5EF4-FFF2-40B4-BE49-F238E27FC236}">
                <a16:creationId xmlns:a16="http://schemas.microsoft.com/office/drawing/2014/main" id="{6931CA29-155B-4A9B-8A26-903C8FA3C5D2}"/>
              </a:ext>
            </a:extLst>
          </p:cNvPr>
          <p:cNvSpPr txBox="1">
            <a:spLocks/>
          </p:cNvSpPr>
          <p:nvPr/>
        </p:nvSpPr>
        <p:spPr>
          <a:xfrm>
            <a:off x="986442" y="437291"/>
            <a:ext cx="10579481" cy="203405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Projecte 3R</a:t>
            </a:r>
          </a:p>
          <a:p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Es va iniciar formalment el 2017 amb l’objectiu de redissenyar i reestructurar l’RDA Toolkit. </a:t>
            </a:r>
          </a:p>
          <a:p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A mitjans del 2018 es va obrir el lloc Beta de l’RDA Toolkit.</a:t>
            </a:r>
            <a:endParaRPr lang="ca-E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287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2A08631A-2D61-4E4A-8615-9D86051A9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5365"/>
            <a:ext cx="10515600" cy="51682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Projecte 3R</a:t>
            </a:r>
            <a:endParaRPr lang="ca-ES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a-ES" b="1" i="1" dirty="0">
                <a:latin typeface="Arial" panose="020B0604020202020204" pitchFamily="34" charset="0"/>
                <a:cs typeface="Arial" panose="020B0604020202020204" pitchFamily="34" charset="0"/>
              </a:rPr>
              <a:t>La part de reestructuració </a:t>
            </a:r>
          </a:p>
          <a:p>
            <a:pPr lvl="1"/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La implementació del Model LRM de l’IFLA ha suposat afegir noves entitats, modificar i afegir nous termes i instruccions.</a:t>
            </a:r>
          </a:p>
          <a:p>
            <a:pPr lvl="1"/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Les instruccions han estat agrupades per entitats</a:t>
            </a:r>
          </a:p>
          <a:p>
            <a:pPr lvl="1"/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Els atributs i els designadors de relació han estat substituïts per elements.</a:t>
            </a:r>
          </a:p>
          <a:p>
            <a:pPr lvl="1"/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Les alternatives, opcions i excepcions han estat substituïdes per quadres de condicions i opcions.  </a:t>
            </a:r>
          </a:p>
          <a:p>
            <a:pPr lvl="1"/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Es permet enregistrar les dades com a una descripció no estructurada, una descripció estructurada, o per un identificador i/o IRI.</a:t>
            </a:r>
          </a:p>
          <a:p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27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5311456B-A017-4AD3-9869-14CE251A5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607" y="1566793"/>
            <a:ext cx="10229335" cy="4351338"/>
          </a:xfrm>
        </p:spPr>
        <p:txBody>
          <a:bodyPr>
            <a:normAutofit/>
          </a:bodyPr>
          <a:lstStyle/>
          <a:p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El 15 de desembre de 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 la versió Beta es va convertir en la versió oficial.</a:t>
            </a:r>
          </a:p>
          <a:p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Les dates de la seva d’implementació variaran a nivell mundial depenent de la decisió de cada país o comunitat, per exemple, als Estats </a:t>
            </a:r>
            <a:r>
              <a:rPr lang="ca-ES" dirty="0" err="1">
                <a:latin typeface="Arial" panose="020B0604020202020204" pitchFamily="34" charset="0"/>
                <a:cs typeface="Arial" panose="020B0604020202020204" pitchFamily="34" charset="0"/>
              </a:rPr>
              <a:t>Unints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ca-ES" dirty="0" err="1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ca-ES" dirty="0" err="1">
                <a:latin typeface="Arial" panose="020B0604020202020204" pitchFamily="34" charset="0"/>
                <a:cs typeface="Arial" panose="020B0604020202020204" pitchFamily="34" charset="0"/>
              </a:rPr>
              <a:t>Cooperative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dirty="0" err="1">
                <a:latin typeface="Arial" panose="020B0604020202020204" pitchFamily="34" charset="0"/>
                <a:cs typeface="Arial" panose="020B0604020202020204" pitchFamily="34" charset="0"/>
              </a:rPr>
              <a:t>Cataloging</a:t>
            </a:r>
            <a:r>
              <a:rPr lang="ca-ES" dirty="0">
                <a:latin typeface="Arial" panose="020B0604020202020204" pitchFamily="34" charset="0"/>
                <a:cs typeface="Arial" panose="020B0604020202020204" pitchFamily="34" charset="0"/>
              </a:rPr>
              <a:t> (PCC) no preveu implementar el nou RDA Toolkit abans del juliol de 2022.</a:t>
            </a:r>
          </a:p>
          <a:p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QuadreDeText 4">
            <a:extLst>
              <a:ext uri="{FF2B5EF4-FFF2-40B4-BE49-F238E27FC236}">
                <a16:creationId xmlns:a16="http://schemas.microsoft.com/office/drawing/2014/main" id="{ABEF82F7-1C87-46E9-AE69-9E0F81DFC064}"/>
              </a:ext>
            </a:extLst>
          </p:cNvPr>
          <p:cNvSpPr txBox="1"/>
          <p:nvPr/>
        </p:nvSpPr>
        <p:spPr>
          <a:xfrm>
            <a:off x="732325" y="816049"/>
            <a:ext cx="4510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b="1" dirty="0">
                <a:latin typeface="+mj-lt"/>
              </a:rPr>
              <a:t>Versió oficial</a:t>
            </a:r>
          </a:p>
        </p:txBody>
      </p:sp>
    </p:spTree>
    <p:extLst>
      <p:ext uri="{BB962C8B-B14F-4D97-AF65-F5344CB8AC3E}">
        <p14:creationId xmlns:p14="http://schemas.microsoft.com/office/powerpoint/2010/main" val="3009359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1176FE05-59BB-4B58-8130-6F50C5D38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113" y="1680519"/>
            <a:ext cx="10851292" cy="4732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El Nou RDA Toolkit no serveix com a manual de catalogació. </a:t>
            </a:r>
          </a:p>
          <a:p>
            <a:pPr marL="0" indent="0">
              <a:buNone/>
            </a:pPr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És per aquest motiu que cada país/comunitat ha de crear el seu propi </a:t>
            </a:r>
            <a:r>
              <a:rPr lang="ca-ES" sz="2800" b="1" dirty="0">
                <a:latin typeface="Arial" panose="020B0604020202020204" pitchFamily="34" charset="0"/>
                <a:cs typeface="Arial" panose="020B0604020202020204" pitchFamily="34" charset="0"/>
              </a:rPr>
              <a:t>perfil d'aplicació </a:t>
            </a:r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per indicar als catalogadors quines entitats, elements, mètodes d'enregistrament, opcions i vocabulari han d'utilitzar.  </a:t>
            </a:r>
          </a:p>
          <a:p>
            <a:pPr lvl="1"/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El RSC va crear un grup de treball per elaborar un perfil bàsic, però s'espera que comunitats com el Programa de Catalogació Cooperativa (PCC), creïn els seus propis perfils d'aplicació. </a:t>
            </a:r>
          </a:p>
        </p:txBody>
      </p:sp>
      <p:sp>
        <p:nvSpPr>
          <p:cNvPr id="5" name="QuadreDeText 4">
            <a:extLst>
              <a:ext uri="{FF2B5EF4-FFF2-40B4-BE49-F238E27FC236}">
                <a16:creationId xmlns:a16="http://schemas.microsoft.com/office/drawing/2014/main" id="{0F5C4811-7201-4CB7-9AFE-A439F6564DEB}"/>
              </a:ext>
            </a:extLst>
          </p:cNvPr>
          <p:cNvSpPr txBox="1"/>
          <p:nvPr/>
        </p:nvSpPr>
        <p:spPr>
          <a:xfrm>
            <a:off x="939113" y="815546"/>
            <a:ext cx="4510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b="1" dirty="0">
                <a:latin typeface="+mj-lt"/>
              </a:rPr>
              <a:t>Consideració</a:t>
            </a:r>
          </a:p>
        </p:txBody>
      </p:sp>
    </p:spTree>
    <p:extLst>
      <p:ext uri="{BB962C8B-B14F-4D97-AF65-F5344CB8AC3E}">
        <p14:creationId xmlns:p14="http://schemas.microsoft.com/office/powerpoint/2010/main" val="2281659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idor de contingut 3">
            <a:extLst>
              <a:ext uri="{FF2B5EF4-FFF2-40B4-BE49-F238E27FC236}">
                <a16:creationId xmlns:a16="http://schemas.microsoft.com/office/drawing/2014/main" id="{8F825BB2-8A4E-4B12-80AC-4AAD06C5C4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213" y="420130"/>
            <a:ext cx="12009788" cy="631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193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>
            <a:extLst>
              <a:ext uri="{FF2B5EF4-FFF2-40B4-BE49-F238E27FC236}">
                <a16:creationId xmlns:a16="http://schemas.microsoft.com/office/drawing/2014/main" id="{8B7EEC55-B803-4AD8-9AD2-F05F3650C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634"/>
            <a:ext cx="12192000" cy="649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88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BBFD73-A9C9-4194-B5A8-58067BADC5B5}"/>
              </a:ext>
            </a:extLst>
          </p:cNvPr>
          <p:cNvSpPr/>
          <p:nvPr/>
        </p:nvSpPr>
        <p:spPr>
          <a:xfrm>
            <a:off x="869092" y="1021726"/>
            <a:ext cx="10453816" cy="2656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</a:rPr>
              <a:t>Paral·lelament és necessari també especificar les “</a:t>
            </a:r>
            <a:r>
              <a:rPr lang="ca-ES" sz="2800" b="1" dirty="0">
                <a:latin typeface="Arial" panose="020B0604020202020204" pitchFamily="34" charset="0"/>
                <a:ea typeface="Calibri" panose="020F0502020204030204" pitchFamily="34" charset="0"/>
              </a:rPr>
              <a:t>polítiques</a:t>
            </a: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</a:rPr>
              <a:t>” o concrecions, que en realitat són un tipus de perfils d'aplicació, però que proporcionen directrius i exemples addicionals. </a:t>
            </a:r>
          </a:p>
          <a:p>
            <a:pPr marL="444500" lvl="0">
              <a:lnSpc>
                <a:spcPct val="115000"/>
              </a:lnSpc>
              <a:spcAft>
                <a:spcPts val="1000"/>
              </a:spcAft>
            </a:pPr>
            <a:r>
              <a:rPr lang="ca-ES" sz="2800" dirty="0">
                <a:latin typeface="Arial" panose="020B0604020202020204" pitchFamily="34" charset="0"/>
                <a:ea typeface="Calibri" panose="020F0502020204030204" pitchFamily="34" charset="0"/>
              </a:rPr>
              <a:t>Al nou RDA Toolkit ja es poden consultar les corresponents a:</a:t>
            </a:r>
          </a:p>
        </p:txBody>
      </p:sp>
      <p:pic>
        <p:nvPicPr>
          <p:cNvPr id="3" name="Imatge 2">
            <a:extLst>
              <a:ext uri="{FF2B5EF4-FFF2-40B4-BE49-F238E27FC236}">
                <a16:creationId xmlns:a16="http://schemas.microsoft.com/office/drawing/2014/main" id="{CF531BFE-6711-4AA6-A82F-82F46AC29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180" y="3861085"/>
            <a:ext cx="7375311" cy="2323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501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980</Words>
  <Application>Microsoft Office PowerPoint</Application>
  <PresentationFormat>Pantalla panoràmica</PresentationFormat>
  <Paragraphs>63</Paragraphs>
  <Slides>16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</vt:lpstr>
      <vt:lpstr>Symbol</vt:lpstr>
      <vt:lpstr>Tema de l'Office</vt:lpstr>
      <vt:lpstr>RDA: Traducció catalana  Estat de la qüestió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RDA Estat de la qüestió de la traducció catalana</dc:title>
  <dc:creator>Usuari genèric SNB</dc:creator>
  <cp:lastModifiedBy>Usuari genèric SNB</cp:lastModifiedBy>
  <cp:revision>36</cp:revision>
  <dcterms:created xsi:type="dcterms:W3CDTF">2021-11-23T06:26:53Z</dcterms:created>
  <dcterms:modified xsi:type="dcterms:W3CDTF">2021-12-07T08:32:17Z</dcterms:modified>
</cp:coreProperties>
</file>